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337" r:id="rId3"/>
    <p:sldId id="356" r:id="rId4"/>
    <p:sldId id="360" r:id="rId5"/>
    <p:sldId id="338" r:id="rId6"/>
    <p:sldId id="336" r:id="rId7"/>
    <p:sldId id="339" r:id="rId8"/>
    <p:sldId id="340" r:id="rId9"/>
    <p:sldId id="329" r:id="rId10"/>
    <p:sldId id="306" r:id="rId11"/>
    <p:sldId id="341" r:id="rId12"/>
    <p:sldId id="342" r:id="rId13"/>
    <p:sldId id="343" r:id="rId14"/>
    <p:sldId id="344" r:id="rId15"/>
    <p:sldId id="347" r:id="rId16"/>
    <p:sldId id="348" r:id="rId17"/>
    <p:sldId id="349" r:id="rId18"/>
    <p:sldId id="359" r:id="rId19"/>
    <p:sldId id="352" r:id="rId20"/>
    <p:sldId id="353" r:id="rId21"/>
    <p:sldId id="354" r:id="rId22"/>
    <p:sldId id="351" r:id="rId23"/>
    <p:sldId id="357" r:id="rId24"/>
    <p:sldId id="355" r:id="rId25"/>
    <p:sldId id="358"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41" autoAdjust="0"/>
  </p:normalViewPr>
  <p:slideViewPr>
    <p:cSldViewPr snapToGrid="0">
      <p:cViewPr varScale="1">
        <p:scale>
          <a:sx n="92" d="100"/>
          <a:sy n="92" d="100"/>
        </p:scale>
        <p:origin x="131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23/05/2017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296392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21</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Afin de répondre à cette</a:t>
            </a:r>
            <a:r>
              <a:rPr lang="fr-FR" baseline="0" dirty="0" smtClean="0"/>
              <a:t> problématique, nous avons décidé de créer Suspendons, une plateforme en ligne permettant à des sans-abris de bénéficier de services payant. Nous listons des services, vous faites des dons, ils les localisent.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401251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Vous voyez un sans abri</a:t>
            </a:r>
            <a:r>
              <a:rPr lang="fr-FR" baseline="0" dirty="0" smtClean="0"/>
              <a:t> et vous voulez lui faire un don. Malheureusement vous ne voulez pas lui donner de l’argent pour éviter qu’il n’</a:t>
            </a:r>
            <a:r>
              <a:rPr lang="fr-FR" baseline="0" dirty="0" err="1" smtClean="0"/>
              <a:t>achete</a:t>
            </a:r>
            <a:r>
              <a:rPr lang="fr-FR" baseline="0" dirty="0" smtClean="0"/>
              <a:t> de l’alcool ou qu’il ne se fasse agresser. </a:t>
            </a:r>
          </a:p>
          <a:p>
            <a:r>
              <a:rPr lang="fr-FR" baseline="0" dirty="0" smtClean="0"/>
              <a:t>Vous </a:t>
            </a:r>
            <a:r>
              <a:rPr lang="fr-FR" baseline="0" dirty="0" err="1" smtClean="0"/>
              <a:t>choississez</a:t>
            </a:r>
            <a:r>
              <a:rPr lang="fr-FR" baseline="0" dirty="0" smtClean="0"/>
              <a:t> donc d’utiliser l’application mobile Suspendons. Vous pouvez choisir de faire un don d’hygiène (2€), de </a:t>
            </a:r>
            <a:r>
              <a:rPr lang="fr-FR" baseline="0" dirty="0" err="1" smtClean="0"/>
              <a:t>nouritture</a:t>
            </a:r>
            <a:r>
              <a:rPr lang="fr-FR" baseline="0" dirty="0" smtClean="0"/>
              <a:t> (5€) ou de confort (10€). Le dernier correspondant à un barbier ou un pressing.</a:t>
            </a:r>
            <a:endParaRPr lang="fr-FR" dirty="0" smtClean="0"/>
          </a:p>
          <a:p>
            <a:r>
              <a:rPr lang="fr-FR" dirty="0" smtClean="0"/>
              <a:t>Une </a:t>
            </a:r>
            <a:r>
              <a:rPr lang="fr-FR" dirty="0"/>
              <a:t>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a:t>
            </a:r>
            <a:r>
              <a:rPr lang="fr-FR" dirty="0" smtClean="0"/>
              <a:t>emporter, </a:t>
            </a:r>
            <a:r>
              <a:rPr lang="fr-FR" dirty="0"/>
              <a:t>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a:t>
            </a:r>
            <a:r>
              <a:rPr lang="fr-FR" sz="1200" kern="1200" dirty="0" smtClean="0">
                <a:solidFill>
                  <a:schemeClr val="tx1"/>
                </a:solidFill>
                <a:effectLst/>
                <a:latin typeface="+mn-lt"/>
                <a:ea typeface="+mn-ea"/>
                <a:cs typeface="+mn-cs"/>
              </a:rPr>
              <a:t>cherche </a:t>
            </a:r>
            <a:r>
              <a:rPr lang="fr-FR" sz="1200" kern="1200" dirty="0">
                <a:solidFill>
                  <a:schemeClr val="tx1"/>
                </a:solidFill>
                <a:effectLst/>
                <a:latin typeface="+mn-lt"/>
                <a:ea typeface="+mn-ea"/>
                <a:cs typeface="+mn-cs"/>
              </a:rPr>
              <a:t>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a:t>
            </a:r>
            <a:r>
              <a:rPr lang="fr-FR" sz="1200" kern="1200" dirty="0" smtClean="0">
                <a:solidFill>
                  <a:schemeClr val="tx1"/>
                </a:solidFill>
                <a:effectLst/>
                <a:latin typeface="+mn-lt"/>
                <a:ea typeface="+mn-ea"/>
                <a:cs typeface="+mn-cs"/>
              </a:rPr>
              <a:t>carillon: Reprends le principe de bons à échanger contre des services. Cette structure est essentiellement sur Paris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Goodeed</a:t>
            </a:r>
            <a:r>
              <a:rPr lang="fr-FR" sz="1200" kern="1200" dirty="0">
                <a:solidFill>
                  <a:schemeClr val="tx1"/>
                </a:solidFill>
                <a:effectLst/>
                <a:latin typeface="+mn-lt"/>
                <a:ea typeface="+mn-ea"/>
                <a:cs typeface="+mn-cs"/>
              </a:rPr>
              <a:t>:</a:t>
            </a:r>
            <a:r>
              <a:rPr lang="fr-FR" sz="1200" kern="1200" baseline="0" dirty="0">
                <a:solidFill>
                  <a:schemeClr val="tx1"/>
                </a:solidFill>
                <a:effectLst/>
                <a:latin typeface="+mn-lt"/>
                <a:ea typeface="+mn-ea"/>
                <a:cs typeface="+mn-cs"/>
              </a:rPr>
              <a:t> Leader du </a:t>
            </a:r>
            <a:r>
              <a:rPr lang="fr-FR" sz="1200" kern="1200" baseline="0" dirty="0" err="1">
                <a:solidFill>
                  <a:schemeClr val="tx1"/>
                </a:solidFill>
                <a:effectLst/>
                <a:latin typeface="+mn-lt"/>
                <a:ea typeface="+mn-ea"/>
                <a:cs typeface="+mn-cs"/>
              </a:rPr>
              <a:t>view</a:t>
            </a:r>
            <a:r>
              <a:rPr lang="fr-FR" sz="1200" kern="1200" baseline="0" dirty="0">
                <a:solidFill>
                  <a:schemeClr val="tx1"/>
                </a:solidFill>
                <a:effectLst/>
                <a:latin typeface="+mn-lt"/>
                <a:ea typeface="+mn-ea"/>
                <a:cs typeface="+mn-cs"/>
              </a:rPr>
              <a:t>-to-</a:t>
            </a:r>
            <a:r>
              <a:rPr lang="fr-FR" sz="1200" kern="1200" baseline="0" dirty="0" err="1">
                <a:solidFill>
                  <a:schemeClr val="tx1"/>
                </a:solidFill>
                <a:effectLst/>
                <a:latin typeface="+mn-lt"/>
                <a:ea typeface="+mn-ea"/>
                <a:cs typeface="+mn-cs"/>
              </a:rPr>
              <a:t>donate</a:t>
            </a:r>
            <a:r>
              <a:rPr lang="fr-FR" sz="1200" kern="1200" baseline="0" dirty="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utilisateurs ont accès à des pubs pour des entreprises qui sont respectueuses. Ils font leur BA.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Gooded</a:t>
            </a:r>
            <a:r>
              <a:rPr lang="fr-FR" dirty="0"/>
              <a:t> a débuté en pratiquant ces tarifs mais à évoluer pour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Sondage réalisé, micro </a:t>
            </a:r>
            <a:r>
              <a:rPr lang="fr-FR" dirty="0" err="1"/>
              <a:t>trotoire</a:t>
            </a:r>
            <a:endParaRPr lang="fr-FR" dirty="0"/>
          </a:p>
          <a:p>
            <a:endParaRPr lang="fr-FR" dirty="0"/>
          </a:p>
          <a:p>
            <a:r>
              <a:rPr lang="fr-FR" dirty="0"/>
              <a:t>Pourcentage:</a:t>
            </a:r>
          </a:p>
          <a:p>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Ambassadeurs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02126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3A075B5F-F81B-4638-866C-160D608E74D7}"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107B612-748D-41E9-81A0-321331AC454F}" type="datetime1">
              <a:rPr lang="fr-FR" smtClean="0"/>
              <a:t>23/05/2017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8BEBEBC-534F-486A-9FC8-98FD39B8F1D5}" type="datetime1">
              <a:rPr lang="fr-FR" smtClean="0"/>
              <a:t>23/05/2017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7DBC223A-2C9F-4143-9BD7-0730DE251335}"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a:t>/20</a:t>
            </a:r>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7063B84D-46CD-42D2-8A12-33C2F4616548}"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A7C48D9D-ED4D-48B7-B2A1-52C449092CE4}"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A8749304-43DA-4057-821C-2FB820E4F969}" type="datetime1">
              <a:rPr lang="fr-FR" smtClean="0"/>
              <a:t>23/05/2017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E04BA358-39BB-4909-8BD6-6707A1FD5612}" type="datetime1">
              <a:rPr lang="fr-FR" smtClean="0"/>
              <a:t>23/05/2017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B4677EE-870C-489B-8CB5-9ACDA6EB3656}" type="datetime1">
              <a:rPr lang="fr-FR" smtClean="0"/>
              <a:t>23/05/2017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8BDF644-3739-488F-AEAA-AAED2911233F}" type="datetime1">
              <a:rPr lang="fr-FR" smtClean="0"/>
              <a:t>23/05/2017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22B359BA-953D-4B21-BDB7-2B7B472F8B38}"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09BC069F-569F-4971-8988-E884B43CCC61}" type="datetime1">
              <a:rPr lang="fr-FR" smtClean="0"/>
              <a:t>23/05/2017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35E7B245-682A-4D2E-A200-AB0363E71C8C}"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26" name="Rectangle 25"/>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28" name="Rectangle 27"/>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0" name="ZoneTexte 19"/>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489022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 name="Espace réservé de la date 1"/>
          <p:cNvSpPr>
            <a:spLocks noGrp="1"/>
          </p:cNvSpPr>
          <p:nvPr>
            <p:ph type="dt" sz="half" idx="10"/>
          </p:nvPr>
        </p:nvSpPr>
        <p:spPr/>
        <p:txBody>
          <a:bodyPr/>
          <a:lstStyle/>
          <a:p>
            <a:fld id="{09AA8E3D-E0EA-4AE4-987E-4AD656CC6479}" type="datetime1">
              <a:rPr lang="fr-FR" smtClean="0"/>
              <a:t>23/05/2017</a:t>
            </a:fld>
            <a:endParaRPr lang="fr-FR" dirty="0"/>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11</a:t>
            </a:fld>
            <a:r>
              <a:rPr lang="fr-FR"/>
              <a:t>/40</a:t>
            </a:r>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1398" y="16055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1080" y="226061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895162" y="323734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0000" y="360003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64164" y="228753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523084" y="1797142"/>
            <a:ext cx="980789" cy="980789"/>
          </a:xfrm>
          <a:prstGeom prst="rect">
            <a:avLst/>
          </a:prstGeom>
        </p:spPr>
      </p:pic>
      <p:sp>
        <p:nvSpPr>
          <p:cNvPr id="23" name="Rectangle 22"/>
          <p:cNvSpPr/>
          <p:nvPr/>
        </p:nvSpPr>
        <p:spPr>
          <a:xfrm>
            <a:off x="6986851" y="2754848"/>
            <a:ext cx="2053254" cy="369332"/>
          </a:xfrm>
          <a:prstGeom prst="rect">
            <a:avLst/>
          </a:prstGeom>
        </p:spPr>
        <p:txBody>
          <a:bodyPr wrap="none">
            <a:spAutoFit/>
          </a:bodyPr>
          <a:lstStyle/>
          <a:p>
            <a:pPr algn="ctr"/>
            <a:r>
              <a:rPr lang="fr-FR" dirty="0"/>
              <a:t>Association loi 1901</a:t>
            </a:r>
          </a:p>
        </p:txBody>
      </p:sp>
      <p:cxnSp>
        <p:nvCxnSpPr>
          <p:cNvPr id="24" name="Connecteur droit avec flèche 23"/>
          <p:cNvCxnSpPr>
            <a:cxnSpLocks/>
            <a:stCxn id="17" idx="3"/>
            <a:endCxn id="25" idx="1"/>
          </p:cNvCxnSpPr>
          <p:nvPr/>
        </p:nvCxnSpPr>
        <p:spPr>
          <a:xfrm flipV="1">
            <a:off x="6593555" y="392320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4" y="338468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a:t>
            </a:r>
            <a:r>
              <a:rPr lang="fr-FR" b="1" dirty="0"/>
              <a:t>0,08</a:t>
            </a:r>
            <a:r>
              <a:rPr lang="fr-FR" dirty="0"/>
              <a:t> euro par vue</a:t>
            </a:r>
          </a:p>
        </p:txBody>
      </p:sp>
      <p:pic>
        <p:nvPicPr>
          <p:cNvPr id="1028" name="Picture 4" descr="Résultat de recherche d'images pour &quot;suitcase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28"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9" name="Espace réservé du numéro de diapositive 26"/>
          <p:cNvSpPr>
            <a:spLocks noGrp="1"/>
          </p:cNvSpPr>
          <p:nvPr>
            <p:ph type="sldNum" sz="quarter" idx="12"/>
          </p:nvPr>
        </p:nvSpPr>
        <p:spPr>
          <a:xfrm>
            <a:off x="10951151" y="6356350"/>
            <a:ext cx="858982" cy="365125"/>
          </a:xfrm>
        </p:spPr>
        <p:txBody>
          <a:bodyPr/>
          <a:lstStyle/>
          <a:p>
            <a:r>
              <a:rPr lang="fr-FR" dirty="0"/>
              <a:t>11/20</a:t>
            </a:r>
          </a:p>
        </p:txBody>
      </p:sp>
      <p:sp>
        <p:nvSpPr>
          <p:cNvPr id="3" name="ZoneTexte 2"/>
          <p:cNvSpPr txBox="1"/>
          <p:nvPr/>
        </p:nvSpPr>
        <p:spPr>
          <a:xfrm>
            <a:off x="4016202" y="3837010"/>
            <a:ext cx="2202461" cy="923330"/>
          </a:xfrm>
          <a:prstGeom prst="rect">
            <a:avLst/>
          </a:prstGeom>
          <a:noFill/>
        </p:spPr>
        <p:txBody>
          <a:bodyPr wrap="square" rtlCol="0">
            <a:spAutoFit/>
          </a:bodyPr>
          <a:lstStyle/>
          <a:p>
            <a:pPr algn="ctr"/>
            <a:r>
              <a:rPr lang="fr-FR" dirty="0"/>
              <a:t>À raison de </a:t>
            </a:r>
            <a:r>
              <a:rPr lang="fr-FR" b="1" dirty="0"/>
              <a:t>500</a:t>
            </a:r>
            <a:r>
              <a:rPr lang="fr-FR" dirty="0"/>
              <a:t> vue par jour</a:t>
            </a:r>
          </a:p>
          <a:p>
            <a:pPr algn="ctr"/>
            <a:r>
              <a:rPr lang="fr-FR" dirty="0"/>
              <a:t>( = 182 500 / an)</a:t>
            </a:r>
          </a:p>
        </p:txBody>
      </p:sp>
      <p:cxnSp>
        <p:nvCxnSpPr>
          <p:cNvPr id="6" name="Connecteur droit avec flèche 5"/>
          <p:cNvCxnSpPr>
            <a:stCxn id="1028" idx="3"/>
            <a:endCxn id="3" idx="1"/>
          </p:cNvCxnSpPr>
          <p:nvPr/>
        </p:nvCxnSpPr>
        <p:spPr>
          <a:xfrm>
            <a:off x="2819147" y="3126196"/>
            <a:ext cx="1197055" cy="117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201926" y="3971489"/>
            <a:ext cx="1636987" cy="646331"/>
          </a:xfrm>
          <a:prstGeom prst="rect">
            <a:avLst/>
          </a:prstGeom>
          <a:noFill/>
        </p:spPr>
        <p:txBody>
          <a:bodyPr wrap="none" rtlCol="0">
            <a:spAutoFit/>
          </a:bodyPr>
          <a:lstStyle/>
          <a:p>
            <a:pPr algn="ctr"/>
            <a:r>
              <a:rPr lang="fr-FR" b="1" dirty="0"/>
              <a:t>= 14 560 €</a:t>
            </a:r>
          </a:p>
          <a:p>
            <a:pPr algn="ctr"/>
            <a:r>
              <a:rPr lang="fr-FR" dirty="0"/>
              <a:t>(182 500 x 365)</a:t>
            </a:r>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1000"/>
                                        <p:tgtEl>
                                          <p:spTgt spid="3"/>
                                        </p:tgtEl>
                                      </p:cBhvr>
                                    </p:animEffect>
                                    <p:anim calcmode="lin" valueType="num">
                                      <p:cBhvr>
                                        <p:cTn id="94" dur="1000" fill="hold"/>
                                        <p:tgtEl>
                                          <p:spTgt spid="3"/>
                                        </p:tgtEl>
                                        <p:attrNameLst>
                                          <p:attrName>ppt_x</p:attrName>
                                        </p:attrNameLst>
                                      </p:cBhvr>
                                      <p:tavLst>
                                        <p:tav tm="0">
                                          <p:val>
                                            <p:strVal val="#ppt_x"/>
                                          </p:val>
                                        </p:tav>
                                        <p:tav tm="100000">
                                          <p:val>
                                            <p:strVal val="#ppt_x"/>
                                          </p:val>
                                        </p:tav>
                                      </p:tavLst>
                                    </p:anim>
                                    <p:anim calcmode="lin" valueType="num">
                                      <p:cBhvr>
                                        <p:cTn id="95" dur="1000" fill="hold"/>
                                        <p:tgtEl>
                                          <p:spTgt spid="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P spid="3"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3199915" cy="584775"/>
          </a:xfrm>
          <a:prstGeom prst="rect">
            <a:avLst/>
          </a:prstGeom>
          <a:noFill/>
        </p:spPr>
        <p:txBody>
          <a:bodyPr wrap="none" rtlCol="0">
            <a:spAutoFit/>
          </a:bodyPr>
          <a:lstStyle/>
          <a:p>
            <a:r>
              <a:rPr lang="fr-FR" sz="3200" b="1" dirty="0">
                <a:latin typeface="Century Gothic" panose="020B0502020202020204" pitchFamily="34" charset="0"/>
              </a:rPr>
              <a:t>Business Model</a:t>
            </a:r>
          </a:p>
        </p:txBody>
      </p:sp>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/20</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4641014" cy="584775"/>
          </a:xfrm>
          <a:prstGeom prst="rect">
            <a:avLst/>
          </a:prstGeom>
          <a:noFill/>
        </p:spPr>
        <p:txBody>
          <a:bodyPr wrap="none" rtlCol="0">
            <a:spAutoFit/>
          </a:bodyPr>
          <a:lstStyle/>
          <a:p>
            <a:r>
              <a:rPr lang="fr-FR" sz="3200" b="1" dirty="0">
                <a:latin typeface="Century Gothic" panose="020B0502020202020204" pitchFamily="34" charset="0"/>
              </a:rPr>
              <a:t>Ils nous font confiance</a:t>
            </a: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fld id="{58269533-4BAE-4DA6-940F-00FD3C2AB0CA}" type="datetime1">
              <a:rPr lang="fr-FR" smtClean="0"/>
              <a:t>23/05/2017</a:t>
            </a:fld>
            <a:endParaRPr lang="fr-F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/20</a:t>
            </a:r>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07962725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/20</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9" name="Titre 1"/>
          <p:cNvSpPr>
            <a:spLocks noGrp="1"/>
          </p:cNvSpPr>
          <p:nvPr>
            <p:ph type="title"/>
          </p:nvPr>
        </p:nvSpPr>
        <p:spPr>
          <a:xfrm>
            <a:off x="284265" y="217782"/>
            <a:ext cx="8866662" cy="1325563"/>
          </a:xfrm>
        </p:spPr>
        <p:txBody>
          <a:bodyPr/>
          <a:lstStyle/>
          <a:p>
            <a:r>
              <a:rPr lang="fr-FR" dirty="0"/>
              <a:t>Ambassadeurs</a:t>
            </a:r>
          </a:p>
        </p:txBody>
      </p:sp>
    </p:spTree>
    <p:extLst>
      <p:ext uri="{BB962C8B-B14F-4D97-AF65-F5344CB8AC3E}">
        <p14:creationId xmlns:p14="http://schemas.microsoft.com/office/powerpoint/2010/main" val="1601572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fld id="{8581255D-D9D4-42C3-8C1B-226A16E130AD}"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/20</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909" y="113317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301" y="100937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301" y="274202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301" y="447467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543258" y="125891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543258" y="299156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543257" y="478576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L’association</a:t>
            </a:r>
            <a:endParaRPr lang="fr-FR" dirty="0"/>
          </a:p>
        </p:txBody>
      </p:sp>
      <p:sp>
        <p:nvSpPr>
          <p:cNvPr id="4" name="Espace réservé de la date 3"/>
          <p:cNvSpPr>
            <a:spLocks noGrp="1"/>
          </p:cNvSpPr>
          <p:nvPr>
            <p:ph type="dt" sz="half" idx="10"/>
          </p:nvPr>
        </p:nvSpPr>
        <p:spPr>
          <a:xfrm>
            <a:off x="9565698" y="6343649"/>
            <a:ext cx="1177636" cy="365125"/>
          </a:xfrm>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a:xfrm>
            <a:off x="11075843" y="6343649"/>
            <a:ext cx="858982" cy="365125"/>
          </a:xfrm>
        </p:spPr>
        <p:txBody>
          <a:bodyPr/>
          <a:lstStyle/>
          <a:p>
            <a:fld id="{EA27A45B-77EB-4839-A102-834B06C26C52}" type="slidenum">
              <a:rPr lang="fr-FR" smtClean="0"/>
              <a:pPr/>
              <a:t>18</a:t>
            </a:fld>
            <a:r>
              <a:rPr lang="fr-FR"/>
              <a:t>/20</a:t>
            </a:r>
            <a:endParaRPr lang="fr-FR" dirty="0"/>
          </a:p>
        </p:txBody>
      </p:sp>
      <p:sp>
        <p:nvSpPr>
          <p:cNvPr id="7" name="ZoneTexte 6"/>
          <p:cNvSpPr txBox="1"/>
          <p:nvPr/>
        </p:nvSpPr>
        <p:spPr>
          <a:xfrm>
            <a:off x="9546933" y="1131460"/>
            <a:ext cx="2505867" cy="3970318"/>
          </a:xfrm>
          <a:prstGeom prst="rect">
            <a:avLst/>
          </a:prstGeom>
          <a:noFill/>
        </p:spPr>
        <p:txBody>
          <a:bodyPr wrap="square" rtlCol="0">
            <a:spAutoFit/>
          </a:bodyPr>
          <a:lstStyle/>
          <a:p>
            <a:r>
              <a:rPr lang="fr-FR">
                <a:solidFill>
                  <a:schemeClr val="bg1"/>
                </a:solidFill>
                <a:latin typeface="Century Gothic" panose="020B0502020202020204" pitchFamily="34" charset="0"/>
              </a:rPr>
              <a:t>I.   Besoin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II. Présentation du projet </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b="1" u="sng">
                <a:solidFill>
                  <a:schemeClr val="bg1"/>
                </a:solidFill>
                <a:latin typeface="Century Gothic" panose="020B0502020202020204" pitchFamily="34" charset="0"/>
              </a:rPr>
              <a:t>III. Quel est le projet</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IV. Impact et vision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V. Conclusion</a:t>
            </a:r>
            <a:endParaRPr lang="fr-FR" dirty="0">
              <a:solidFill>
                <a:schemeClr val="bg1"/>
              </a:solidFill>
              <a:latin typeface="Century Gothic" panose="020B0502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11" name="ZoneTexte 10"/>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Tree>
    <p:extLst>
      <p:ext uri="{BB962C8B-B14F-4D97-AF65-F5344CB8AC3E}">
        <p14:creationId xmlns:p14="http://schemas.microsoft.com/office/powerpoint/2010/main" val="73456879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spTree>
    <p:extLst>
      <p:ext uri="{BB962C8B-B14F-4D97-AF65-F5344CB8AC3E}">
        <p14:creationId xmlns:p14="http://schemas.microsoft.com/office/powerpoint/2010/main" val="299800822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2">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7583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21</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7325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00869524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23</a:t>
            </a:fld>
            <a:r>
              <a:rPr lang="fr-FR"/>
              <a:t>/20</a:t>
            </a:r>
            <a:endParaRPr lang="fr-FR" dirty="0"/>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Tree>
    <p:extLst>
      <p:ext uri="{BB962C8B-B14F-4D97-AF65-F5344CB8AC3E}">
        <p14:creationId xmlns:p14="http://schemas.microsoft.com/office/powerpoint/2010/main" val="304381045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24</a:t>
            </a:fld>
            <a:r>
              <a:rPr lang="fr-FR"/>
              <a:t>/20</a:t>
            </a:r>
            <a:endParaRPr lang="fr-FR" dirty="0"/>
          </a:p>
        </p:txBody>
      </p:sp>
      <p:sp>
        <p:nvSpPr>
          <p:cNvPr id="7" name="ZoneTexte 6"/>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1837676902"/>
              </p:ext>
            </p:extLst>
          </p:nvPr>
        </p:nvGraphicFramePr>
        <p:xfrm>
          <a:off x="742115" y="3225776"/>
          <a:ext cx="2533577" cy="2522976"/>
        </p:xfrm>
        <a:graphic>
          <a:graphicData uri="http://schemas.openxmlformats.org/presentationml/2006/ole">
            <mc:AlternateContent xmlns:mc="http://schemas.openxmlformats.org/markup-compatibility/2006">
              <mc:Choice xmlns:v="urn:schemas-microsoft-com:vml" Requires="v">
                <p:oleObj spid="_x0000_s1028"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742115" y="3225776"/>
                        <a:ext cx="2533577" cy="2522976"/>
                      </a:xfrm>
                      <a:prstGeom prst="rect">
                        <a:avLst/>
                      </a:prstGeom>
                    </p:spPr>
                  </p:pic>
                </p:oleObj>
              </mc:Fallback>
            </mc:AlternateContent>
          </a:graphicData>
        </a:graphic>
      </p:graphicFrame>
    </p:spTree>
    <p:extLst>
      <p:ext uri="{BB962C8B-B14F-4D97-AF65-F5344CB8AC3E}">
        <p14:creationId xmlns:p14="http://schemas.microsoft.com/office/powerpoint/2010/main" val="113049843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25</a:t>
            </a:fld>
            <a:r>
              <a:rPr lang="fr-FR"/>
              <a:t>/20</a:t>
            </a:r>
            <a:endParaRPr lang="fr-FR" dirty="0"/>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21025137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a:t>/20</a:t>
            </a:r>
            <a:endParaRPr lang="fr-FR" dirty="0"/>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46933" y="1131460"/>
            <a:ext cx="2505867" cy="3970318"/>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06986111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29879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3D860E5-B3BC-4834-A5A7-623BD1A2391F}"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dirty="0"/>
              <a:t>/20</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a:latin typeface="Century Gothic" panose="020B0502020202020204" pitchFamily="34" charset="0"/>
              </a:rPr>
              <a:t>Solution identifiée</a:t>
            </a:r>
          </a:p>
        </p:txBody>
      </p:sp>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94303808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D6DE573D-B50E-469B-A410-3F7B1A4BC0A3}"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6</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2598272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3403496" cy="584775"/>
          </a:xfrm>
          <a:prstGeom prst="rect">
            <a:avLst/>
          </a:prstGeom>
          <a:noFill/>
        </p:spPr>
        <p:txBody>
          <a:bodyPr wrap="none" rtlCol="0">
            <a:spAutoFit/>
          </a:bodyPr>
          <a:lstStyle/>
          <a:p>
            <a:r>
              <a:rPr lang="fr-FR" sz="3200" b="1" dirty="0" smtClean="0">
                <a:latin typeface="Century Gothic" panose="020B0502020202020204" pitchFamily="34" charset="0"/>
              </a:rPr>
              <a:t>Projets similaires</a:t>
            </a:r>
            <a:endParaRPr lang="fr-FR" sz="3200" b="1" dirty="0">
              <a:latin typeface="Century Gothic" panose="020B0502020202020204" pitchFamily="34" charset="0"/>
            </a:endParaRP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3" name="Espace réservé de la date 3"/>
          <p:cNvSpPr>
            <a:spLocks noGrp="1"/>
          </p:cNvSpPr>
          <p:nvPr>
            <p:ph type="dt" sz="half" idx="10"/>
          </p:nvPr>
        </p:nvSpPr>
        <p:spPr>
          <a:xfrm>
            <a:off x="9565698" y="6343649"/>
            <a:ext cx="1177636" cy="365125"/>
          </a:xfrm>
        </p:spPr>
        <p:txBody>
          <a:bodyPr/>
          <a:lstStyle/>
          <a:p>
            <a:fld id="{657325B2-73F2-4C43-A04E-29ED3360218B}" type="datetime1">
              <a:rPr lang="fr-FR" smtClean="0"/>
              <a:t>23/05/2017</a:t>
            </a:fld>
            <a:endParaRPr lang="fr-FR" dirty="0"/>
          </a:p>
        </p:txBody>
      </p:sp>
      <p:sp>
        <p:nvSpPr>
          <p:cNvPr id="17" name="Espace réservé du numéro de diapositive 5"/>
          <p:cNvSpPr>
            <a:spLocks noGrp="1"/>
          </p:cNvSpPr>
          <p:nvPr>
            <p:ph type="sldNum" sz="quarter" idx="12"/>
          </p:nvPr>
        </p:nvSpPr>
        <p:spPr>
          <a:xfrm>
            <a:off x="11075843" y="6343649"/>
            <a:ext cx="858982" cy="365125"/>
          </a:xfrm>
        </p:spPr>
        <p:txBody>
          <a:bodyPr/>
          <a:lstStyle/>
          <a:p>
            <a:r>
              <a:rPr lang="fr-FR" dirty="0"/>
              <a:t>5/20</a:t>
            </a:r>
          </a:p>
        </p:txBody>
      </p:sp>
    </p:spTree>
    <p:extLst>
      <p:ext uri="{BB962C8B-B14F-4D97-AF65-F5344CB8AC3E}">
        <p14:creationId xmlns:p14="http://schemas.microsoft.com/office/powerpoint/2010/main" val="411114901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a:t>Partenaires: Publicité visible. Cible attentive et locale</a:t>
            </a:r>
          </a:p>
          <a:p>
            <a:endParaRPr lang="fr-FR" dirty="0"/>
          </a:p>
          <a:p>
            <a:r>
              <a:rPr lang="fr-FR" dirty="0"/>
              <a:t>Utilisateurs: les entreprises proposés sont respectueuses.</a:t>
            </a:r>
          </a:p>
          <a:p>
            <a:endParaRPr lang="fr-FR"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fld id="{657325B2-73F2-4C43-A04E-29ED3360218B}"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8</a:t>
            </a:fld>
            <a:r>
              <a:rPr lang="fr-FR" dirty="0"/>
              <a:t>/20</a:t>
            </a:r>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a:latin typeface="Century Gothic" panose="020B0502020202020204" pitchFamily="34" charset="0"/>
              </a:rPr>
              <a:t>Notre valeur ajoutée</a:t>
            </a: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60573226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681971" y="2828834"/>
            <a:ext cx="882805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Quel est le projet ?</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transition spd="med">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2389</TotalTime>
  <Words>1574</Words>
  <Application>Microsoft Office PowerPoint</Application>
  <PresentationFormat>Grand écran</PresentationFormat>
  <Paragraphs>401</Paragraphs>
  <Slides>25</Slides>
  <Notes>12</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25</vt:i4>
      </vt:variant>
    </vt:vector>
  </HeadingPairs>
  <TitlesOfParts>
    <vt:vector size="31" baseType="lpstr">
      <vt:lpstr>Arial</vt:lpstr>
      <vt:lpstr>Calibri</vt:lpstr>
      <vt:lpstr>Calibri Light</vt:lpstr>
      <vt:lpstr>Century Gothic</vt:lpstr>
      <vt:lpstr>Thème Office</vt:lpstr>
      <vt:lpstr>Image</vt:lpstr>
      <vt:lpstr>Présentation PowerPoint</vt:lpstr>
      <vt:lpstr>Présentation PowerPoint</vt:lpstr>
      <vt:lpstr>Problématique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Ambassadeurs</vt:lpstr>
      <vt:lpstr>Présentation PowerPoint</vt:lpstr>
      <vt:lpstr>L’association</vt:lpstr>
      <vt:lpstr>Présentation PowerPoint</vt:lpstr>
      <vt:lpstr>Présentation PowerPoint</vt:lpstr>
      <vt:lpstr>Présentation PowerPoint</vt:lpstr>
      <vt:lpstr>Présentation PowerPoint</vt:lpstr>
      <vt:lpstr>Conclusion</vt:lpstr>
      <vt:lpstr>Présentation PowerPoint</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Axel GAUVRIT</cp:lastModifiedBy>
  <cp:revision>162</cp:revision>
  <dcterms:created xsi:type="dcterms:W3CDTF">2017-01-23T08:36:10Z</dcterms:created>
  <dcterms:modified xsi:type="dcterms:W3CDTF">2017-05-23T20:41:16Z</dcterms:modified>
</cp:coreProperties>
</file>